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4" d="100"/>
          <a:sy n="134" d="100"/>
        </p:scale>
        <p:origin x="1692"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Steven Morgan</a:t>
            </a:r>
          </a:p>
          <a:p>
            <a:r>
              <a:rPr lang="en-US" dirty="0">
                <a:solidFill>
                  <a:schemeClr val="bg2"/>
                </a:solidFill>
                <a:latin typeface="Abadi" panose="020B0604020104020204" pitchFamily="34" charset="0"/>
                <a:ea typeface="SF Pro" pitchFamily="2" charset="0"/>
                <a:cs typeface="SF Pro" pitchFamily="2" charset="0"/>
              </a:rPr>
              <a:t>5/23/2024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Locations of</a:t>
            </a:r>
          </a:p>
          <a:p>
            <a:pPr>
              <a:spcAft>
                <a:spcPts val="600"/>
              </a:spcAft>
            </a:pPr>
            <a:r>
              <a:rPr lang="en-US" sz="3600" dirty="0">
                <a:solidFill>
                  <a:schemeClr val="tx1"/>
                </a:solidFill>
                <a:latin typeface="+mj-lt"/>
                <a:ea typeface="+mj-ea"/>
                <a:cs typeface="+mj-cs"/>
              </a:rPr>
              <a:t>SpaceX </a:t>
            </a:r>
          </a:p>
          <a:p>
            <a:pPr>
              <a:spcAft>
                <a:spcPts val="600"/>
              </a:spcAft>
            </a:pPr>
            <a:r>
              <a:rPr lang="en-US" sz="3600" dirty="0">
                <a:solidFill>
                  <a:schemeClr val="tx1"/>
                </a:solidFill>
                <a:latin typeface="+mj-lt"/>
                <a:ea typeface="+mj-ea"/>
                <a:cs typeface="+mj-cs"/>
              </a:rPr>
              <a:t>Launch Sites</a:t>
            </a:r>
          </a:p>
        </p:txBody>
      </p:sp>
      <p:pic>
        <p:nvPicPr>
          <p:cNvPr id="6" name="Picture 5">
            <a:extLst>
              <a:ext uri="{FF2B5EF4-FFF2-40B4-BE49-F238E27FC236}">
                <a16:creationId xmlns:a16="http://schemas.microsoft.com/office/drawing/2014/main" id="{4046B5A6-C100-046F-E7C6-0099229A6BBE}"/>
              </a:ext>
            </a:extLst>
          </p:cNvPr>
          <p:cNvPicPr>
            <a:picLocks noChangeAspect="1"/>
          </p:cNvPicPr>
          <p:nvPr/>
        </p:nvPicPr>
        <p:blipFill rotWithShape="1">
          <a:blip r:embed="rId2"/>
          <a:srcRect t="4337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¾ of the launch sites are located within a few miles of each other on the east coast. This allows for analysis to be simplified as they have similar Weather and Environmental factors.</a:t>
            </a:r>
          </a:p>
          <a:p>
            <a:pPr>
              <a:spcBef>
                <a:spcPts val="1400"/>
              </a:spcBef>
            </a:pPr>
            <a:r>
              <a:rPr lang="en-US" sz="1800" dirty="0"/>
              <a:t>All the east coast launch sites are non-military sites. This might affect launch requirements. </a:t>
            </a:r>
          </a:p>
          <a:p>
            <a:pPr>
              <a:spcBef>
                <a:spcPts val="1400"/>
              </a:spcBef>
            </a:pPr>
            <a:r>
              <a:rPr lang="en-US" sz="1800" dirty="0"/>
              <a:t>The launch site at Vandenburg is the only site that allows for polar orbits. Polar orbits are different as they do not go with spin of the atmosphere and could experience different forces on the rocket.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pic>
        <p:nvPicPr>
          <p:cNvPr id="8" name="Picture 7">
            <a:extLst>
              <a:ext uri="{FF2B5EF4-FFF2-40B4-BE49-F238E27FC236}">
                <a16:creationId xmlns:a16="http://schemas.microsoft.com/office/drawing/2014/main" id="{F3CB47EA-614F-E803-7691-B4C0FFFF5F3B}"/>
              </a:ext>
            </a:extLst>
          </p:cNvPr>
          <p:cNvPicPr>
            <a:picLocks noChangeAspect="1"/>
          </p:cNvPicPr>
          <p:nvPr/>
        </p:nvPicPr>
        <p:blipFill>
          <a:blip r:embed="rId3"/>
          <a:stretch>
            <a:fillRect/>
          </a:stretch>
        </p:blipFill>
        <p:spPr>
          <a:xfrm>
            <a:off x="10197994" y="1643343"/>
            <a:ext cx="1994006" cy="1073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523CCFD4-1D57-B2A9-B18A-107EC2644E38}"/>
              </a:ext>
            </a:extLst>
          </p:cNvPr>
          <p:cNvSpPr/>
          <p:nvPr/>
        </p:nvSpPr>
        <p:spPr>
          <a:xfrm>
            <a:off x="9201641" y="2570816"/>
            <a:ext cx="315798" cy="1979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3D0AEE8-CB5E-1F5B-7DE3-58AE31897BD4}"/>
              </a:ext>
            </a:extLst>
          </p:cNvPr>
          <p:cNvCxnSpPr>
            <a:stCxn id="19" idx="0"/>
            <a:endCxn id="8" idx="1"/>
          </p:cNvCxnSpPr>
          <p:nvPr/>
        </p:nvCxnSpPr>
        <p:spPr>
          <a:xfrm flipV="1">
            <a:off x="9359540" y="1800516"/>
            <a:ext cx="1130469" cy="770300"/>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C0D449B-21BC-9C04-020F-E3014AA8ED4C}"/>
              </a:ext>
            </a:extLst>
          </p:cNvPr>
          <p:cNvCxnSpPr>
            <a:endCxn id="8" idx="4"/>
          </p:cNvCxnSpPr>
          <p:nvPr/>
        </p:nvCxnSpPr>
        <p:spPr>
          <a:xfrm flipV="1">
            <a:off x="9359540" y="2716588"/>
            <a:ext cx="1835457" cy="52191"/>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Launch Clusters with Success indicators</a:t>
            </a:r>
          </a:p>
        </p:txBody>
      </p:sp>
      <p:pic>
        <p:nvPicPr>
          <p:cNvPr id="4" name="Picture 3">
            <a:extLst>
              <a:ext uri="{FF2B5EF4-FFF2-40B4-BE49-F238E27FC236}">
                <a16:creationId xmlns:a16="http://schemas.microsoft.com/office/drawing/2014/main" id="{AA1CF5C0-DAF1-546D-025A-0AAE3311EA97}"/>
              </a:ext>
            </a:extLst>
          </p:cNvPr>
          <p:cNvPicPr>
            <a:picLocks noChangeAspect="1"/>
          </p:cNvPicPr>
          <p:nvPr/>
        </p:nvPicPr>
        <p:blipFill rotWithShape="1">
          <a:blip r:embed="rId2"/>
          <a:srcRect t="1605" b="1841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5"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897626" cy="1399223"/>
          </a:xfrm>
          <a:prstGeom prst="rect">
            <a:avLst/>
          </a:prstGeom>
        </p:spPr>
        <p:txBody>
          <a:bodyPr vert="horz" lIns="91440" tIns="45720" rIns="91440" bIns="45720" rtlCol="0" anchor="ctr">
            <a:normAutofit/>
          </a:bodyPr>
          <a:lstStyle/>
          <a:p>
            <a:pPr>
              <a:spcBef>
                <a:spcPts val="1400"/>
              </a:spcBef>
            </a:pPr>
            <a:r>
              <a:rPr lang="en-US" sz="1200"/>
              <a:t>The Map is updated to show the location of launches and the success of the launch. Green indicating success and Red indicating a failure of some kind.</a:t>
            </a:r>
          </a:p>
          <a:p>
            <a:pPr>
              <a:spcBef>
                <a:spcPts val="1400"/>
              </a:spcBef>
            </a:pPr>
            <a:r>
              <a:rPr lang="en-US" sz="1200"/>
              <a:t>To have a clean map the launched are grouped into yellow circles showing the number of launches. Once clicked it reveals all the launches in a spiral pattern.</a:t>
            </a:r>
          </a:p>
          <a:p>
            <a:pPr>
              <a:spcBef>
                <a:spcPts val="1400"/>
              </a:spcBef>
            </a:pPr>
            <a:r>
              <a:rPr lang="en-US" sz="1200"/>
              <a:t>This allows for easier analysis at a glance to see where physical the most failures occurred.</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Distances to near by infrastructure</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500" dirty="0"/>
              <a:t>The location of near by buildings and infrastructure might play a role in the success of rockets. Roads or track could be damaged by rockets launches if too close. Passing traffic could endanger the rockets, that is why they are over half a mile to the closest highway or track</a:t>
            </a:r>
          </a:p>
          <a:p>
            <a:pPr>
              <a:spcBef>
                <a:spcPts val="1400"/>
              </a:spcBef>
            </a:pPr>
            <a:r>
              <a:rPr lang="en-US" sz="1500" dirty="0"/>
              <a:t>The nearest city is cape Canaveral which is over 17 miles away. The safety of the people is much greater as rockets when launching produce large pressure waves and sound, And much more so when they fail!</a:t>
            </a:r>
          </a:p>
        </p:txBody>
      </p:sp>
      <p:pic>
        <p:nvPicPr>
          <p:cNvPr id="4" name="Picture 3">
            <a:extLst>
              <a:ext uri="{FF2B5EF4-FFF2-40B4-BE49-F238E27FC236}">
                <a16:creationId xmlns:a16="http://schemas.microsoft.com/office/drawing/2014/main" id="{51A791E9-E803-C6E2-9EF7-4939F33CDC58}"/>
              </a:ext>
            </a:extLst>
          </p:cNvPr>
          <p:cNvPicPr>
            <a:picLocks noChangeAspect="1"/>
          </p:cNvPicPr>
          <p:nvPr/>
        </p:nvPicPr>
        <p:blipFill rotWithShape="1">
          <a:blip r:embed="rId2"/>
          <a:srcRect l="7186" r="1984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37</a:t>
            </a:fld>
            <a:endParaRPr lang="en-US" sz="1200">
              <a:solidFill>
                <a:srgbClr val="FFFFFF"/>
              </a:solidFill>
              <a:latin typeface="Calibri" panose="020F0502020204030204"/>
            </a:endParaRPr>
          </a:p>
        </p:txBody>
      </p:sp>
      <p:pic>
        <p:nvPicPr>
          <p:cNvPr id="7" name="Picture 6">
            <a:extLst>
              <a:ext uri="{FF2B5EF4-FFF2-40B4-BE49-F238E27FC236}">
                <a16:creationId xmlns:a16="http://schemas.microsoft.com/office/drawing/2014/main" id="{B58E1B3B-C457-BE23-7C7A-40C368F697E5}"/>
              </a:ext>
            </a:extLst>
          </p:cNvPr>
          <p:cNvPicPr>
            <a:picLocks noChangeAspect="1"/>
          </p:cNvPicPr>
          <p:nvPr/>
        </p:nvPicPr>
        <p:blipFill>
          <a:blip r:embed="rId3"/>
          <a:stretch>
            <a:fillRect/>
          </a:stretch>
        </p:blipFill>
        <p:spPr>
          <a:xfrm>
            <a:off x="8968397" y="4430942"/>
            <a:ext cx="3075213" cy="24270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510721" cy="25955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Spaceflight is expensive, With the improvements of landing and reusing the first stage of a rocket we can make spaceflight cheaper and safer. Cheaper flights will increase our ability to colonize other planets, Mine asteroids and make discoveries about our universe.</a:t>
            </a:r>
          </a:p>
          <a:p>
            <a:pPr>
              <a:spcBef>
                <a:spcPts val="1400"/>
              </a:spcBef>
            </a:pPr>
            <a:r>
              <a:rPr lang="en-US" sz="2200" dirty="0">
                <a:solidFill>
                  <a:schemeClr val="accent3">
                    <a:lumMod val="25000"/>
                  </a:schemeClr>
                </a:solidFill>
                <a:latin typeface="Abadi" panose="020B0604020104020204" pitchFamily="34" charset="0"/>
              </a:rPr>
              <a:t>The problem with reuse is that there is a rate of failure that we need to predict and reduce. This requires us to have a firm and thorough understanding of how our rockets fail. We will address this by analyzing SpaceX launches and build a model to predict success and failure of the first stage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375</TotalTime>
  <Words>1559</Words>
  <Application>Microsoft Office PowerPoint</Application>
  <PresentationFormat>Widescreen</PresentationFormat>
  <Paragraphs>229</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Steve M</cp:lastModifiedBy>
  <cp:revision>201</cp:revision>
  <dcterms:created xsi:type="dcterms:W3CDTF">2021-04-29T18:58:34Z</dcterms:created>
  <dcterms:modified xsi:type="dcterms:W3CDTF">2024-05-28T22:33:23Z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